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3" r:id="rId2"/>
    <p:sldId id="271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80" autoAdjust="0"/>
  </p:normalViewPr>
  <p:slideViewPr>
    <p:cSldViewPr>
      <p:cViewPr>
        <p:scale>
          <a:sx n="77" d="100"/>
          <a:sy n="77" d="100"/>
        </p:scale>
        <p:origin x="-114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AC134-7703-42B0-99ED-1F548E11C4EE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91D89-6919-4D06-8DD8-F6ACEE552E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55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91D89-6919-4D06-8DD8-F6ACEE552E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518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tiff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5" Type="http://schemas.openxmlformats.org/officeDocument/2006/relationships/image" Target="../media/image3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14057"/>
            <a:ext cx="3204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A</a:t>
            </a:r>
            <a:endParaRPr lang="zh-CN" altLang="en-US" b="1" dirty="0"/>
          </a:p>
        </p:txBody>
      </p:sp>
      <p:grpSp>
        <p:nvGrpSpPr>
          <p:cNvPr id="5" name="组合 4"/>
          <p:cNvGrpSpPr/>
          <p:nvPr/>
        </p:nvGrpSpPr>
        <p:grpSpPr>
          <a:xfrm>
            <a:off x="307907" y="122160"/>
            <a:ext cx="5156339" cy="2483086"/>
            <a:chOff x="90256" y="329663"/>
            <a:chExt cx="5156339" cy="2483086"/>
          </a:xfrm>
        </p:grpSpPr>
        <p:pic>
          <p:nvPicPr>
            <p:cNvPr id="6" name="Picture 1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0827" y="1721199"/>
              <a:ext cx="1065768" cy="1091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9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1600" y="1721191"/>
              <a:ext cx="1048786" cy="109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99" descr="F:\博士\博士\实验结果\VA&amp;ISC\in vivo\20191109VAD liver A-SMA\VAD LIVER A-SMA 400 41.t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3281" y="1721191"/>
              <a:ext cx="1048787" cy="10915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001" y="1721191"/>
              <a:ext cx="1074747" cy="109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001" y="582459"/>
              <a:ext cx="1074747" cy="1086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1600" y="582459"/>
              <a:ext cx="1048786" cy="1086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4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0827" y="580995"/>
              <a:ext cx="1065768" cy="1087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04830" y="848602"/>
              <a:ext cx="713206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/>
                <a:t>Pancreas</a:t>
              </a:r>
            </a:p>
            <a:p>
              <a:r>
                <a:rPr lang="en-US" altLang="zh-CN" sz="1050" b="1" dirty="0"/>
                <a:t> </a:t>
              </a:r>
              <a:r>
                <a:rPr lang="en-US" altLang="zh-CN" sz="1050" b="1" dirty="0" smtClean="0"/>
                <a:t> (PSCs</a:t>
              </a:r>
              <a:r>
                <a:rPr lang="en-US" altLang="zh-CN" sz="1050" b="1" dirty="0"/>
                <a:t>)</a:t>
              </a:r>
              <a:endParaRPr lang="zh-CN" altLang="en-US" sz="105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0256" y="1971656"/>
              <a:ext cx="742354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dirty="0" smtClean="0"/>
                <a:t>Liver</a:t>
              </a:r>
              <a:endParaRPr lang="en-US" altLang="zh-CN" sz="1050" b="1" dirty="0"/>
            </a:p>
            <a:p>
              <a:pPr algn="ctr"/>
              <a:r>
                <a:rPr lang="en-US" altLang="zh-CN" sz="1050" b="1" dirty="0" smtClean="0"/>
                <a:t>(HSCs)</a:t>
              </a:r>
            </a:p>
          </p:txBody>
        </p:sp>
        <p:sp>
          <p:nvSpPr>
            <p:cNvPr id="15" name="等腰三角形 14"/>
            <p:cNvSpPr/>
            <p:nvPr/>
          </p:nvSpPr>
          <p:spPr>
            <a:xfrm rot="14340822" flipV="1">
              <a:off x="1023979" y="1484552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6" name="等腰三角形 15"/>
            <p:cNvSpPr/>
            <p:nvPr/>
          </p:nvSpPr>
          <p:spPr>
            <a:xfrm rot="12385157" flipV="1">
              <a:off x="1789913" y="1151714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pic>
          <p:nvPicPr>
            <p:cNvPr id="17" name="Picture 4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3281" y="582459"/>
              <a:ext cx="1048786" cy="1086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等腰三角形 17"/>
            <p:cNvSpPr/>
            <p:nvPr/>
          </p:nvSpPr>
          <p:spPr>
            <a:xfrm rot="14340822" flipV="1">
              <a:off x="2133548" y="1112451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9" name="等腰三角形 18"/>
            <p:cNvSpPr/>
            <p:nvPr/>
          </p:nvSpPr>
          <p:spPr>
            <a:xfrm rot="14340822" flipV="1">
              <a:off x="2802779" y="1217817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0" name="等腰三角形 19"/>
            <p:cNvSpPr/>
            <p:nvPr/>
          </p:nvSpPr>
          <p:spPr>
            <a:xfrm rot="14340822" flipV="1">
              <a:off x="2736192" y="1029637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1" name="等腰三角形 20"/>
            <p:cNvSpPr/>
            <p:nvPr/>
          </p:nvSpPr>
          <p:spPr>
            <a:xfrm rot="14340822" flipV="1">
              <a:off x="2458613" y="1217384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2" name="等腰三角形 21"/>
            <p:cNvSpPr/>
            <p:nvPr/>
          </p:nvSpPr>
          <p:spPr>
            <a:xfrm rot="13047680" flipV="1">
              <a:off x="3320113" y="758783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3" name="等腰三角形 22"/>
            <p:cNvSpPr/>
            <p:nvPr/>
          </p:nvSpPr>
          <p:spPr>
            <a:xfrm rot="13530687" flipV="1">
              <a:off x="3411063" y="1081171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4" name="等腰三角形 23"/>
            <p:cNvSpPr/>
            <p:nvPr/>
          </p:nvSpPr>
          <p:spPr>
            <a:xfrm rot="13864595" flipV="1">
              <a:off x="3458869" y="1317194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5" name="等腰三角形 24"/>
            <p:cNvSpPr/>
            <p:nvPr/>
          </p:nvSpPr>
          <p:spPr>
            <a:xfrm rot="11229350" flipV="1">
              <a:off x="3610246" y="1310949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6" name="等腰三角形 25"/>
            <p:cNvSpPr/>
            <p:nvPr/>
          </p:nvSpPr>
          <p:spPr>
            <a:xfrm rot="13124795" flipV="1">
              <a:off x="3785167" y="1289167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7" name="等腰三角形 26"/>
            <p:cNvSpPr/>
            <p:nvPr/>
          </p:nvSpPr>
          <p:spPr>
            <a:xfrm rot="11780210" flipV="1">
              <a:off x="3918268" y="1250714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8" name="等腰三角形 27"/>
            <p:cNvSpPr/>
            <p:nvPr/>
          </p:nvSpPr>
          <p:spPr>
            <a:xfrm rot="12138873" flipV="1">
              <a:off x="4349397" y="1450866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9" name="等腰三角形 28"/>
            <p:cNvSpPr/>
            <p:nvPr/>
          </p:nvSpPr>
          <p:spPr>
            <a:xfrm rot="14340822" flipV="1">
              <a:off x="3882644" y="986455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30" name="矩形 29"/>
            <p:cNvSpPr/>
            <p:nvPr/>
          </p:nvSpPr>
          <p:spPr>
            <a:xfrm>
              <a:off x="1258005" y="329663"/>
              <a:ext cx="54873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 smtClean="0"/>
                <a:t>VAS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207722" y="334775"/>
              <a:ext cx="778475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 smtClean="0"/>
                <a:t>VAD 6W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4431283" y="334775"/>
              <a:ext cx="6391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b="1" dirty="0" smtClean="0"/>
                <a:t>VADR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01508" y="334775"/>
              <a:ext cx="8295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/>
                <a:t>VAD </a:t>
              </a:r>
              <a:r>
                <a:rPr lang="en-US" altLang="zh-CN" sz="1050" b="1" dirty="0" smtClean="0"/>
                <a:t>12W</a:t>
              </a:r>
              <a:endParaRPr lang="zh-CN" altLang="en-US" sz="1050" b="1" dirty="0"/>
            </a:p>
          </p:txBody>
        </p:sp>
        <p:sp>
          <p:nvSpPr>
            <p:cNvPr id="34" name="等腰三角形 33"/>
            <p:cNvSpPr/>
            <p:nvPr/>
          </p:nvSpPr>
          <p:spPr>
            <a:xfrm rot="14340822" flipV="1">
              <a:off x="3203982" y="1085108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35" name="等腰三角形 34"/>
            <p:cNvSpPr/>
            <p:nvPr/>
          </p:nvSpPr>
          <p:spPr>
            <a:xfrm rot="15587791" flipV="1">
              <a:off x="1063182" y="2679876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/>
            </a:p>
          </p:txBody>
        </p:sp>
        <p:sp>
          <p:nvSpPr>
            <p:cNvPr id="36" name="等腰三角形 35"/>
            <p:cNvSpPr/>
            <p:nvPr/>
          </p:nvSpPr>
          <p:spPr>
            <a:xfrm rot="1377924" flipV="1">
              <a:off x="4378006" y="2530307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37" name="等腰三角形 36"/>
            <p:cNvSpPr/>
            <p:nvPr/>
          </p:nvSpPr>
          <p:spPr>
            <a:xfrm rot="12929713" flipV="1">
              <a:off x="2302589" y="1791970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/>
            </a:p>
          </p:txBody>
        </p:sp>
        <p:sp>
          <p:nvSpPr>
            <p:cNvPr id="38" name="等腰三角形 37"/>
            <p:cNvSpPr/>
            <p:nvPr/>
          </p:nvSpPr>
          <p:spPr>
            <a:xfrm rot="13794981" flipV="1">
              <a:off x="3818114" y="2536927"/>
              <a:ext cx="102260" cy="108578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/>
            </a:p>
          </p:txBody>
        </p:sp>
      </p:grpSp>
      <p:pic>
        <p:nvPicPr>
          <p:cNvPr id="73" name="Picture 10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457" y="853437"/>
            <a:ext cx="2341755" cy="1442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等腰三角形 78"/>
          <p:cNvSpPr/>
          <p:nvPr/>
        </p:nvSpPr>
        <p:spPr>
          <a:xfrm rot="14340822" flipH="1">
            <a:off x="117656" y="4744455"/>
            <a:ext cx="86850" cy="972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等腰三角形 108"/>
          <p:cNvSpPr/>
          <p:nvPr/>
        </p:nvSpPr>
        <p:spPr>
          <a:xfrm rot="14340822" flipH="1">
            <a:off x="219977" y="3089073"/>
            <a:ext cx="86850" cy="9721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TextBox 109"/>
          <p:cNvSpPr txBox="1"/>
          <p:nvPr/>
        </p:nvSpPr>
        <p:spPr>
          <a:xfrm>
            <a:off x="275339" y="3350520"/>
            <a:ext cx="744713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/>
              <a:t>Collagen </a:t>
            </a:r>
            <a:r>
              <a:rPr lang="en-US" altLang="zh-CN" sz="105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Ⅰ</a:t>
            </a:r>
            <a:endParaRPr lang="zh-CN" altLang="en-US" sz="105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52061" y="4477354"/>
            <a:ext cx="884922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 dirty="0" err="1" smtClean="0"/>
              <a:t>Fibronectin</a:t>
            </a:r>
            <a:endParaRPr lang="zh-CN" altLang="en-US" sz="105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1405969" y="2757451"/>
            <a:ext cx="45069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b="1" dirty="0" smtClean="0"/>
              <a:t>VAS</a:t>
            </a:r>
          </a:p>
        </p:txBody>
      </p:sp>
      <p:sp>
        <p:nvSpPr>
          <p:cNvPr id="113" name="矩形 112"/>
          <p:cNvSpPr/>
          <p:nvPr/>
        </p:nvSpPr>
        <p:spPr>
          <a:xfrm>
            <a:off x="2353868" y="2752523"/>
            <a:ext cx="72116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b="1" dirty="0" smtClean="0"/>
              <a:t>VAD 6W</a:t>
            </a:r>
          </a:p>
        </p:txBody>
      </p:sp>
      <p:sp>
        <p:nvSpPr>
          <p:cNvPr id="114" name="矩形 113"/>
          <p:cNvSpPr/>
          <p:nvPr/>
        </p:nvSpPr>
        <p:spPr>
          <a:xfrm>
            <a:off x="4644008" y="2757451"/>
            <a:ext cx="63445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b="1" dirty="0" smtClean="0"/>
              <a:t>VADR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3484128" y="2752164"/>
            <a:ext cx="8514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/>
              <a:t>VAD </a:t>
            </a:r>
            <a:r>
              <a:rPr lang="en-US" altLang="zh-CN" sz="1050" b="1" dirty="0" smtClean="0"/>
              <a:t>12W</a:t>
            </a:r>
            <a:endParaRPr lang="zh-CN" altLang="en-US" sz="1050" b="1" dirty="0"/>
          </a:p>
        </p:txBody>
      </p:sp>
      <p:grpSp>
        <p:nvGrpSpPr>
          <p:cNvPr id="156" name="组合 155"/>
          <p:cNvGrpSpPr/>
          <p:nvPr/>
        </p:nvGrpSpPr>
        <p:grpSpPr>
          <a:xfrm>
            <a:off x="2220929" y="4166530"/>
            <a:ext cx="1048789" cy="1085092"/>
            <a:chOff x="2195849" y="4156008"/>
            <a:chExt cx="1052058" cy="1090108"/>
          </a:xfrm>
        </p:grpSpPr>
        <p:pic>
          <p:nvPicPr>
            <p:cNvPr id="106" name="Picture 77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849" y="4156008"/>
              <a:ext cx="1052058" cy="1090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2" name="等腰三角形 81"/>
            <p:cNvSpPr/>
            <p:nvPr/>
          </p:nvSpPr>
          <p:spPr>
            <a:xfrm rot="14340822" flipV="1">
              <a:off x="2553070" y="4824771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等腰三角形 82"/>
            <p:cNvSpPr/>
            <p:nvPr/>
          </p:nvSpPr>
          <p:spPr>
            <a:xfrm rot="14340822" flipV="1">
              <a:off x="2964947" y="4383935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3308982" y="4166530"/>
            <a:ext cx="1049055" cy="1078919"/>
            <a:chOff x="3287426" y="4152073"/>
            <a:chExt cx="1049055" cy="1094043"/>
          </a:xfrm>
        </p:grpSpPr>
        <p:pic>
          <p:nvPicPr>
            <p:cNvPr id="108" name="Picture 79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7426" y="4152073"/>
              <a:ext cx="1049055" cy="10940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4" name="等腰三角形 83"/>
            <p:cNvSpPr/>
            <p:nvPr/>
          </p:nvSpPr>
          <p:spPr>
            <a:xfrm rot="14340822" flipV="1">
              <a:off x="3410968" y="4635574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等腰三角形 84"/>
            <p:cNvSpPr/>
            <p:nvPr/>
          </p:nvSpPr>
          <p:spPr>
            <a:xfrm rot="14340822" flipV="1">
              <a:off x="3693830" y="4423083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等腰三角形 85"/>
            <p:cNvSpPr/>
            <p:nvPr/>
          </p:nvSpPr>
          <p:spPr>
            <a:xfrm rot="14340822" flipV="1">
              <a:off x="3454999" y="4345484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等腰三角形 86"/>
            <p:cNvSpPr/>
            <p:nvPr/>
          </p:nvSpPr>
          <p:spPr>
            <a:xfrm rot="14340822" flipV="1">
              <a:off x="3814048" y="4890375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3309252" y="3003672"/>
            <a:ext cx="1048785" cy="1088898"/>
            <a:chOff x="3287426" y="3009890"/>
            <a:chExt cx="1049053" cy="1088898"/>
          </a:xfrm>
        </p:grpSpPr>
        <p:pic>
          <p:nvPicPr>
            <p:cNvPr id="103" name="Picture 5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7426" y="3009890"/>
              <a:ext cx="1049053" cy="1088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2" name="等腰三角形 91"/>
            <p:cNvSpPr/>
            <p:nvPr/>
          </p:nvSpPr>
          <p:spPr>
            <a:xfrm rot="14340822" flipV="1">
              <a:off x="3302435" y="3481343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等腰三角形 92"/>
            <p:cNvSpPr/>
            <p:nvPr/>
          </p:nvSpPr>
          <p:spPr>
            <a:xfrm rot="14340822" flipV="1">
              <a:off x="3432571" y="3723343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等腰三角形 93"/>
            <p:cNvSpPr/>
            <p:nvPr/>
          </p:nvSpPr>
          <p:spPr>
            <a:xfrm rot="14340822" flipV="1">
              <a:off x="3591017" y="3466864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等腰三角形 94"/>
            <p:cNvSpPr/>
            <p:nvPr/>
          </p:nvSpPr>
          <p:spPr>
            <a:xfrm rot="14340822" flipV="1">
              <a:off x="3724148" y="3580742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等腰三角形 95"/>
            <p:cNvSpPr/>
            <p:nvPr/>
          </p:nvSpPr>
          <p:spPr>
            <a:xfrm rot="14340822" flipV="1">
              <a:off x="3938794" y="3131961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等腰三角形 96"/>
            <p:cNvSpPr/>
            <p:nvPr/>
          </p:nvSpPr>
          <p:spPr>
            <a:xfrm rot="14340822" flipV="1">
              <a:off x="3868581" y="3577865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4398478" y="3003672"/>
            <a:ext cx="1065768" cy="1088898"/>
            <a:chOff x="4376293" y="3009892"/>
            <a:chExt cx="1065416" cy="1086262"/>
          </a:xfrm>
        </p:grpSpPr>
        <p:pic>
          <p:nvPicPr>
            <p:cNvPr id="104" name="Picture 61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6293" y="3009892"/>
              <a:ext cx="1065416" cy="1086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8" name="等腰三角形 97"/>
            <p:cNvSpPr/>
            <p:nvPr/>
          </p:nvSpPr>
          <p:spPr>
            <a:xfrm rot="14340822" flipV="1">
              <a:off x="4641405" y="3418862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等腰三角形 98"/>
            <p:cNvSpPr/>
            <p:nvPr/>
          </p:nvSpPr>
          <p:spPr>
            <a:xfrm rot="14340822" flipV="1">
              <a:off x="5029237" y="3673485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1106654" y="3003672"/>
            <a:ext cx="1074746" cy="1088898"/>
            <a:chOff x="1084639" y="3009892"/>
            <a:chExt cx="1075324" cy="1088897"/>
          </a:xfrm>
        </p:grpSpPr>
        <p:pic>
          <p:nvPicPr>
            <p:cNvPr id="101" name="Picture 51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4639" y="3009892"/>
              <a:ext cx="1075324" cy="1088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9" name="等腰三角形 88"/>
            <p:cNvSpPr/>
            <p:nvPr/>
          </p:nvSpPr>
          <p:spPr>
            <a:xfrm rot="14340822" flipV="1">
              <a:off x="1365259" y="3679357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等腰三角形 99"/>
            <p:cNvSpPr/>
            <p:nvPr/>
          </p:nvSpPr>
          <p:spPr>
            <a:xfrm rot="14340822" flipV="1">
              <a:off x="1767747" y="3548073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2220930" y="3003672"/>
            <a:ext cx="1048787" cy="1088898"/>
            <a:chOff x="2199465" y="3009892"/>
            <a:chExt cx="1048442" cy="1088898"/>
          </a:xfrm>
        </p:grpSpPr>
        <p:pic>
          <p:nvPicPr>
            <p:cNvPr id="102" name="Picture 5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9465" y="3009892"/>
              <a:ext cx="1048442" cy="10888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0" name="等腰三角形 89"/>
            <p:cNvSpPr/>
            <p:nvPr/>
          </p:nvSpPr>
          <p:spPr>
            <a:xfrm rot="14340822" flipV="1">
              <a:off x="2531436" y="3498749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等腰三角形 90"/>
            <p:cNvSpPr/>
            <p:nvPr/>
          </p:nvSpPr>
          <p:spPr>
            <a:xfrm rot="14340822" flipV="1">
              <a:off x="2521074" y="3336333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等腰三角形 75"/>
            <p:cNvSpPr/>
            <p:nvPr/>
          </p:nvSpPr>
          <p:spPr>
            <a:xfrm rot="14340822" flipV="1">
              <a:off x="2763641" y="3131963"/>
              <a:ext cx="103113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106654" y="4166530"/>
            <a:ext cx="1074746" cy="1085092"/>
            <a:chOff x="1087738" y="4156008"/>
            <a:chExt cx="1065257" cy="1090108"/>
          </a:xfrm>
        </p:grpSpPr>
        <p:pic>
          <p:nvPicPr>
            <p:cNvPr id="105" name="Picture 6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738" y="4156008"/>
              <a:ext cx="1065257" cy="10901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1" name="等腰三角形 80"/>
            <p:cNvSpPr/>
            <p:nvPr/>
          </p:nvSpPr>
          <p:spPr>
            <a:xfrm rot="14340822" flipV="1">
              <a:off x="1329304" y="4909645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等腰三角形 76"/>
            <p:cNvSpPr/>
            <p:nvPr/>
          </p:nvSpPr>
          <p:spPr>
            <a:xfrm rot="18813795" flipV="1">
              <a:off x="1414894" y="5110578"/>
              <a:ext cx="103113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398478" y="4166530"/>
            <a:ext cx="1068270" cy="1078919"/>
            <a:chOff x="4373080" y="4153895"/>
            <a:chExt cx="1068631" cy="1092221"/>
          </a:xfrm>
        </p:grpSpPr>
        <p:pic>
          <p:nvPicPr>
            <p:cNvPr id="107" name="Picture 78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3080" y="4153895"/>
              <a:ext cx="1068631" cy="1092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8" name="等腰三角形 87"/>
            <p:cNvSpPr/>
            <p:nvPr/>
          </p:nvSpPr>
          <p:spPr>
            <a:xfrm rot="14340822" flipV="1">
              <a:off x="4495033" y="4727998"/>
              <a:ext cx="103114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等腰三角形 77"/>
            <p:cNvSpPr/>
            <p:nvPr/>
          </p:nvSpPr>
          <p:spPr>
            <a:xfrm rot="14340822" flipV="1">
              <a:off x="4758592" y="5087930"/>
              <a:ext cx="103113" cy="108542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6" name="Picture 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700" y="2940054"/>
            <a:ext cx="2313602" cy="123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8" name="TextBox 117"/>
          <p:cNvSpPr txBox="1"/>
          <p:nvPr/>
        </p:nvSpPr>
        <p:spPr>
          <a:xfrm>
            <a:off x="179512" y="2752165"/>
            <a:ext cx="2369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B</a:t>
            </a:r>
            <a:endParaRPr lang="zh-CN" altLang="en-US" b="1" dirty="0"/>
          </a:p>
        </p:txBody>
      </p:sp>
      <p:pic>
        <p:nvPicPr>
          <p:cNvPr id="150" name="Picture 5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700" y="5563177"/>
            <a:ext cx="1687009" cy="129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1" name="TextBox 120"/>
          <p:cNvSpPr txBox="1"/>
          <p:nvPr/>
        </p:nvSpPr>
        <p:spPr>
          <a:xfrm>
            <a:off x="1385098" y="5404047"/>
            <a:ext cx="471565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/>
              <a:t>VAS</a:t>
            </a:r>
            <a:endParaRPr lang="zh-CN" altLang="en-US" sz="105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3455410" y="5404047"/>
            <a:ext cx="734967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/>
              <a:t>VAD 12W</a:t>
            </a:r>
            <a:endParaRPr lang="zh-CN" altLang="en-US" sz="105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4643361" y="5404047"/>
            <a:ext cx="576711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/>
              <a:t>VADR</a:t>
            </a:r>
            <a:endParaRPr lang="zh-CN" altLang="en-US" sz="105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2364915" y="5404047"/>
            <a:ext cx="63378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/>
              <a:t>VAD 6W</a:t>
            </a:r>
            <a:endParaRPr lang="zh-CN" altLang="en-US" sz="1050" b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369121" y="6045958"/>
            <a:ext cx="6508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b="1" dirty="0" smtClean="0"/>
              <a:t>TUNEL</a:t>
            </a:r>
            <a:endParaRPr lang="zh-CN" altLang="en-US" sz="1050" b="1" dirty="0"/>
          </a:p>
        </p:txBody>
      </p:sp>
      <p:pic>
        <p:nvPicPr>
          <p:cNvPr id="147" name="Picture 2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932" y="5651100"/>
            <a:ext cx="1048787" cy="10902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90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78" y="5651102"/>
            <a:ext cx="1068270" cy="1090269"/>
          </a:xfrm>
          <a:prstGeom prst="rect">
            <a:avLst/>
          </a:prstGeom>
          <a:solidFill>
            <a:schemeClr val="tx1"/>
          </a:solidFill>
          <a:ln w="12700">
            <a:noFill/>
          </a:ln>
          <a:effectLst/>
        </p:spPr>
      </p:pic>
      <p:pic>
        <p:nvPicPr>
          <p:cNvPr id="140" name="Picture 91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54" y="5651103"/>
            <a:ext cx="1074746" cy="1090268"/>
          </a:xfrm>
          <a:prstGeom prst="rect">
            <a:avLst/>
          </a:prstGeom>
          <a:solidFill>
            <a:schemeClr val="tx1"/>
          </a:solidFill>
          <a:ln w="12700">
            <a:noFill/>
          </a:ln>
          <a:effectLst/>
        </p:spPr>
      </p:pic>
      <p:pic>
        <p:nvPicPr>
          <p:cNvPr id="130" name="Picture 89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52" y="5651100"/>
            <a:ext cx="1048785" cy="10902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9" name="TextBox 158"/>
          <p:cNvSpPr txBox="1"/>
          <p:nvPr/>
        </p:nvSpPr>
        <p:spPr>
          <a:xfrm>
            <a:off x="221268" y="5359482"/>
            <a:ext cx="2369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</a:t>
            </a:r>
            <a:endParaRPr lang="zh-CN" altLang="en-US" b="1" dirty="0"/>
          </a:p>
        </p:txBody>
      </p:sp>
      <p:sp>
        <p:nvSpPr>
          <p:cNvPr id="161" name="等腰三角形 160"/>
          <p:cNvSpPr/>
          <p:nvPr/>
        </p:nvSpPr>
        <p:spPr>
          <a:xfrm rot="14340822" flipV="1">
            <a:off x="1425690" y="6182379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等腰三角形 161"/>
          <p:cNvSpPr/>
          <p:nvPr/>
        </p:nvSpPr>
        <p:spPr>
          <a:xfrm rot="14340822" flipV="1">
            <a:off x="2574923" y="6069293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等腰三角形 162"/>
          <p:cNvSpPr/>
          <p:nvPr/>
        </p:nvSpPr>
        <p:spPr>
          <a:xfrm rot="14340822" flipV="1">
            <a:off x="2788018" y="6164226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等腰三角形 163"/>
          <p:cNvSpPr/>
          <p:nvPr/>
        </p:nvSpPr>
        <p:spPr>
          <a:xfrm rot="14340822" flipV="1">
            <a:off x="3420290" y="6030275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等腰三角形 164"/>
          <p:cNvSpPr/>
          <p:nvPr/>
        </p:nvSpPr>
        <p:spPr>
          <a:xfrm rot="14340822" flipV="1">
            <a:off x="3580093" y="6070588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等腰三角形 165"/>
          <p:cNvSpPr/>
          <p:nvPr/>
        </p:nvSpPr>
        <p:spPr>
          <a:xfrm rot="14340822" flipV="1">
            <a:off x="3582603" y="6173461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等腰三角形 166"/>
          <p:cNvSpPr/>
          <p:nvPr/>
        </p:nvSpPr>
        <p:spPr>
          <a:xfrm rot="14340822" flipV="1">
            <a:off x="3582604" y="6283279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等腰三角形 167"/>
          <p:cNvSpPr/>
          <p:nvPr/>
        </p:nvSpPr>
        <p:spPr>
          <a:xfrm rot="14340822" flipV="1">
            <a:off x="3695254" y="6299680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等腰三角形 168"/>
          <p:cNvSpPr/>
          <p:nvPr/>
        </p:nvSpPr>
        <p:spPr>
          <a:xfrm rot="14340822" flipV="1">
            <a:off x="3708827" y="5967433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等腰三角形 169"/>
          <p:cNvSpPr/>
          <p:nvPr/>
        </p:nvSpPr>
        <p:spPr>
          <a:xfrm rot="14340822" flipV="1">
            <a:off x="3828493" y="6018703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等腰三角形 170"/>
          <p:cNvSpPr/>
          <p:nvPr/>
        </p:nvSpPr>
        <p:spPr>
          <a:xfrm rot="14340822" flipV="1">
            <a:off x="3941807" y="6108250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等腰三角形 171"/>
          <p:cNvSpPr/>
          <p:nvPr/>
        </p:nvSpPr>
        <p:spPr>
          <a:xfrm rot="14340822" flipV="1">
            <a:off x="3868300" y="5927204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等腰三角形 172"/>
          <p:cNvSpPr/>
          <p:nvPr/>
        </p:nvSpPr>
        <p:spPr>
          <a:xfrm rot="14340822" flipV="1">
            <a:off x="4792884" y="5983893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等腰三角形 173"/>
          <p:cNvSpPr/>
          <p:nvPr/>
        </p:nvSpPr>
        <p:spPr>
          <a:xfrm rot="14340822" flipV="1">
            <a:off x="4880396" y="6069292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等腰三角形 174"/>
          <p:cNvSpPr/>
          <p:nvPr/>
        </p:nvSpPr>
        <p:spPr>
          <a:xfrm rot="14340822" flipV="1">
            <a:off x="4893362" y="6182380"/>
            <a:ext cx="102640" cy="10950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矩形 118"/>
          <p:cNvSpPr/>
          <p:nvPr/>
        </p:nvSpPr>
        <p:spPr>
          <a:xfrm>
            <a:off x="8279905" y="6488668"/>
            <a:ext cx="864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Fig </a:t>
            </a:r>
            <a:r>
              <a:rPr lang="en-US" altLang="zh-CN" b="1" dirty="0" smtClean="0"/>
              <a:t>S1</a:t>
            </a:r>
            <a:endParaRPr lang="zh-CN" altLang="en-US" b="1" dirty="0"/>
          </a:p>
        </p:txBody>
      </p:sp>
      <p:pic>
        <p:nvPicPr>
          <p:cNvPr id="120" name="Picture 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700" y="4120787"/>
            <a:ext cx="2384512" cy="129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38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8279905" y="6475320"/>
            <a:ext cx="864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Fig </a:t>
            </a:r>
            <a:r>
              <a:rPr lang="en-US" altLang="zh-CN" b="1" dirty="0" smtClean="0"/>
              <a:t>S2</a:t>
            </a:r>
            <a:endParaRPr lang="zh-CN" altLang="en-US" b="1" dirty="0"/>
          </a:p>
        </p:txBody>
      </p:sp>
      <p:grpSp>
        <p:nvGrpSpPr>
          <p:cNvPr id="8" name="组合 7"/>
          <p:cNvGrpSpPr/>
          <p:nvPr/>
        </p:nvGrpSpPr>
        <p:grpSpPr>
          <a:xfrm>
            <a:off x="143234" y="357399"/>
            <a:ext cx="8880806" cy="6373395"/>
            <a:chOff x="143234" y="357399"/>
            <a:chExt cx="8880806" cy="637339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7890" y="3076497"/>
              <a:ext cx="2036131" cy="1924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306" y="3057625"/>
              <a:ext cx="2036131" cy="1924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3" name="Picture 7" descr="C:\Users\yunting\Desktop\修回\原图\transwell\24h 100 01_副本01_副本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0209" y="791926"/>
              <a:ext cx="1354976" cy="1124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4" name="Picture 8" descr="C:\Users\yunting\Desktop\修回\原图\transwell\24h 100 18_副本_副本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727" y="788287"/>
              <a:ext cx="1385651" cy="1128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150927" y="374549"/>
              <a:ext cx="5217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A</a:t>
              </a:r>
              <a:endParaRPr lang="zh-CN" altLang="en-US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3605" y="4850811"/>
              <a:ext cx="52170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/>
                <a:t>C</a:t>
              </a:r>
              <a:endParaRPr lang="zh-CN" alt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5054" y="505228"/>
              <a:ext cx="3948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/>
                <a:t>NC</a:t>
              </a:r>
              <a:endParaRPr lang="zh-CN" altLang="en-US" sz="105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75830" y="505228"/>
              <a:ext cx="147837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/>
                <a:t>Overexpressed-CRBP1</a:t>
              </a:r>
              <a:endParaRPr lang="zh-CN" altLang="en-US" sz="105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16384" y="505228"/>
              <a:ext cx="12345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/>
                <a:t>Interfering-CRBP1</a:t>
              </a:r>
              <a:endParaRPr lang="zh-CN" altLang="en-US" sz="1050" b="1" dirty="0"/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2956943" y="791926"/>
              <a:ext cx="0" cy="11114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493575" y="791926"/>
              <a:ext cx="0" cy="11114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512461" y="796288"/>
              <a:ext cx="0" cy="11114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049095" y="796288"/>
              <a:ext cx="0" cy="111147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 rot="16200000">
              <a:off x="-28441" y="2343137"/>
              <a:ext cx="75884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dirty="0" err="1" smtClean="0">
                  <a:cs typeface="Times New Roman" pitchFamily="18" charset="0"/>
                </a:rPr>
                <a:t>Transwell</a:t>
              </a:r>
              <a:r>
                <a:rPr lang="en-US" altLang="zh-CN" sz="1050" b="1" dirty="0" smtClean="0">
                  <a:cs typeface="Times New Roman" pitchFamily="18" charset="0"/>
                </a:rPr>
                <a:t>  </a:t>
              </a:r>
            </a:p>
            <a:p>
              <a:pPr algn="ctr"/>
              <a:r>
                <a:rPr lang="en-US" altLang="zh-CN" sz="1050" b="1" dirty="0" smtClean="0">
                  <a:cs typeface="Times New Roman" pitchFamily="18" charset="0"/>
                </a:rPr>
                <a:t>assay</a:t>
              </a:r>
              <a:endParaRPr lang="zh-CN" altLang="en-US" sz="1050" b="1" dirty="0">
                <a:cs typeface="Times New Roman" pitchFamily="18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 rot="16200000">
              <a:off x="-206754" y="1151427"/>
              <a:ext cx="111547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dirty="0" smtClean="0">
                  <a:cs typeface="Times New Roman" pitchFamily="18" charset="0"/>
                </a:rPr>
                <a:t>Wound healing</a:t>
              </a:r>
            </a:p>
            <a:p>
              <a:pPr algn="ctr"/>
              <a:r>
                <a:rPr lang="en-US" altLang="zh-CN" sz="1050" b="1" dirty="0" smtClean="0">
                  <a:cs typeface="Times New Roman" pitchFamily="18" charset="0"/>
                </a:rPr>
                <a:t>assay</a:t>
              </a:r>
              <a:endParaRPr lang="zh-CN" altLang="en-US" sz="1050" b="1" dirty="0">
                <a:cs typeface="Times New Roman" pitchFamily="18" charset="0"/>
              </a:endParaRPr>
            </a:p>
          </p:txBody>
        </p:sp>
        <p:pic>
          <p:nvPicPr>
            <p:cNvPr id="4098" name="Picture 2" descr="C:\Users\yunting\Desktop\修回\原图\transwell\100 05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0208" y="1986055"/>
              <a:ext cx="1354976" cy="110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" name="TextBox 105"/>
            <p:cNvSpPr txBox="1"/>
            <p:nvPr/>
          </p:nvSpPr>
          <p:spPr>
            <a:xfrm>
              <a:off x="2989378" y="1986055"/>
              <a:ext cx="3958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chemeClr val="bg1"/>
                  </a:solidFill>
                </a:rPr>
                <a:t>24h</a:t>
              </a:r>
              <a:endParaRPr lang="zh-CN" altLang="en-US" sz="1050" b="1" dirty="0">
                <a:solidFill>
                  <a:schemeClr val="bg1"/>
                </a:solidFill>
              </a:endParaRPr>
            </a:p>
          </p:txBody>
        </p:sp>
        <p:pic>
          <p:nvPicPr>
            <p:cNvPr id="4099" name="Picture 3" descr="C:\Users\yunting\Desktop\修回\原图\transwell\100 06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727" y="1986055"/>
              <a:ext cx="1385651" cy="110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5" name="TextBox 104"/>
            <p:cNvSpPr txBox="1"/>
            <p:nvPr/>
          </p:nvSpPr>
          <p:spPr>
            <a:xfrm>
              <a:off x="1575571" y="1979232"/>
              <a:ext cx="3958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chemeClr val="bg1"/>
                  </a:solidFill>
                </a:rPr>
                <a:t>24h</a:t>
              </a:r>
              <a:endParaRPr lang="zh-CN" altLang="en-US" sz="1050" b="1" dirty="0">
                <a:solidFill>
                  <a:schemeClr val="bg1"/>
                </a:solidFill>
              </a:endParaRPr>
            </a:p>
          </p:txBody>
        </p:sp>
        <p:pic>
          <p:nvPicPr>
            <p:cNvPr id="4100" name="Picture 4" descr="C:\Users\yunting\Desktop\修回\原图\transwell\100 055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9737" y="1986055"/>
              <a:ext cx="1401193" cy="110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TextBox 106"/>
            <p:cNvSpPr txBox="1"/>
            <p:nvPr/>
          </p:nvSpPr>
          <p:spPr>
            <a:xfrm>
              <a:off x="4455125" y="1986055"/>
              <a:ext cx="3958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chemeClr val="bg1"/>
                  </a:solidFill>
                </a:rPr>
                <a:t>24h</a:t>
              </a:r>
              <a:endParaRPr lang="zh-CN" altLang="en-US" sz="1050" b="1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3449737" y="791927"/>
              <a:ext cx="1396731" cy="1124986"/>
              <a:chOff x="3454201" y="791927"/>
              <a:chExt cx="1396731" cy="1124986"/>
            </a:xfrm>
          </p:grpSpPr>
          <p:pic>
            <p:nvPicPr>
              <p:cNvPr id="4102" name="Picture 6" descr="C:\Users\yunting\Desktop\修回\原图\transwell\24h 100 11_副本_副本.jp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4201" y="791927"/>
                <a:ext cx="1396731" cy="11249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9" name="直接连接符 28"/>
              <p:cNvCxnSpPr/>
              <p:nvPr/>
            </p:nvCxnSpPr>
            <p:spPr>
              <a:xfrm>
                <a:off x="4348787" y="796288"/>
                <a:ext cx="0" cy="110461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3885419" y="796288"/>
                <a:ext cx="0" cy="110461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TextBox 81"/>
            <p:cNvSpPr txBox="1"/>
            <p:nvPr/>
          </p:nvSpPr>
          <p:spPr>
            <a:xfrm>
              <a:off x="1580023" y="796288"/>
              <a:ext cx="3958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chemeClr val="bg1"/>
                  </a:solidFill>
                </a:rPr>
                <a:t>24h</a:t>
              </a:r>
              <a:endParaRPr lang="zh-CN" alt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013525" y="802116"/>
              <a:ext cx="3958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chemeClr val="bg1"/>
                  </a:solidFill>
                </a:rPr>
                <a:t>24h</a:t>
              </a:r>
              <a:endParaRPr lang="zh-CN" altLang="en-US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450661" y="796288"/>
              <a:ext cx="39580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dirty="0" smtClean="0">
                  <a:solidFill>
                    <a:schemeClr val="bg1"/>
                  </a:solidFill>
                </a:rPr>
                <a:t>24h</a:t>
              </a:r>
              <a:endParaRPr lang="zh-CN" altLang="en-US" sz="1050" b="1" dirty="0">
                <a:solidFill>
                  <a:schemeClr val="bg1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617" y="5001475"/>
              <a:ext cx="3722508" cy="1729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3610" y="3398901"/>
              <a:ext cx="1966964" cy="1504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6779" y="5001475"/>
              <a:ext cx="1965073" cy="1484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8702" y="3398901"/>
              <a:ext cx="1955338" cy="1504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" name="组合 6"/>
            <p:cNvGrpSpPr/>
            <p:nvPr/>
          </p:nvGrpSpPr>
          <p:grpSpPr>
            <a:xfrm>
              <a:off x="5016762" y="357399"/>
              <a:ext cx="3719487" cy="2886049"/>
              <a:chOff x="5016762" y="357399"/>
              <a:chExt cx="3719487" cy="2886049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5016762" y="357399"/>
                <a:ext cx="5217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/>
                  <a:t>B</a:t>
                </a:r>
                <a:endParaRPr lang="zh-CN" altLang="en-US" b="1" dirty="0"/>
              </a:p>
            </p:txBody>
          </p:sp>
          <p:pic>
            <p:nvPicPr>
              <p:cNvPr id="1035" name="Picture 11" descr="C:\Users\yunting\Desktop\图片1_副本.png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152" y="950152"/>
                <a:ext cx="2625583" cy="4603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" name="直接连接符 5"/>
              <p:cNvCxnSpPr/>
              <p:nvPr/>
            </p:nvCxnSpPr>
            <p:spPr>
              <a:xfrm>
                <a:off x="6138110" y="827827"/>
                <a:ext cx="105100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6466168" y="542065"/>
                <a:ext cx="39489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 smtClean="0"/>
                  <a:t>NC</a:t>
                </a:r>
                <a:endParaRPr lang="zh-CN" altLang="en-US" sz="1050" b="1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6168281" y="2997227"/>
                <a:ext cx="5040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48h</a:t>
                </a:r>
                <a:endParaRPr lang="zh-CN" altLang="en-US" sz="1000" b="1" dirty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501286" y="2997101"/>
                <a:ext cx="5040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48h</a:t>
                </a:r>
                <a:endParaRPr lang="zh-CN" altLang="en-US" sz="1000" b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835859" y="2997105"/>
                <a:ext cx="46568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96h</a:t>
                </a:r>
                <a:endParaRPr lang="zh-CN" altLang="en-US" sz="1000" b="1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8118080" y="2997227"/>
                <a:ext cx="5040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96h</a:t>
                </a:r>
                <a:endParaRPr lang="zh-CN" altLang="en-US" sz="1000" b="1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047276" y="704716"/>
                <a:ext cx="104109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 smtClean="0"/>
                  <a:t>Retinol (10 </a:t>
                </a:r>
                <a:r>
                  <a:rPr lang="el-GR" altLang="zh-CN" sz="1050" b="1" dirty="0" smtClean="0"/>
                  <a:t>μ</a:t>
                </a:r>
                <a:r>
                  <a:rPr lang="en-US" altLang="zh-CN" sz="1050" b="1" dirty="0" smtClean="0"/>
                  <a:t>M)</a:t>
                </a:r>
                <a:endParaRPr lang="zh-CN" altLang="en-US" sz="1050" b="1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177814" y="1057191"/>
                <a:ext cx="81838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 err="1" smtClean="0"/>
                  <a:t>Fibronectin</a:t>
                </a:r>
                <a:endParaRPr lang="zh-CN" altLang="en-US" sz="1050" b="1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249135" y="1558713"/>
                <a:ext cx="7652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 smtClean="0"/>
                  <a:t>Collagen </a:t>
                </a:r>
                <a:r>
                  <a:rPr lang="en-US" altLang="zh-CN" sz="1050" b="1" dirty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Ⅰ</a:t>
                </a:r>
                <a:endParaRPr lang="zh-CN" altLang="en-US" sz="105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265900" y="2066575"/>
                <a:ext cx="7652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altLang="zh-CN" sz="1050" b="1" dirty="0"/>
                  <a:t>α</a:t>
                </a:r>
                <a:r>
                  <a:rPr lang="en-US" altLang="zh-CN" sz="1050" b="1" dirty="0" smtClean="0"/>
                  <a:t>-SMA</a:t>
                </a:r>
                <a:endParaRPr lang="zh-CN" altLang="en-US" sz="1050" b="1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277612" y="2590531"/>
                <a:ext cx="7652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altLang="zh-CN" sz="1000" b="1" dirty="0"/>
                  <a:t>β</a:t>
                </a:r>
                <a:r>
                  <a:rPr lang="en-US" altLang="zh-CN" sz="1050" b="1" dirty="0" smtClean="0"/>
                  <a:t>-actin</a:t>
                </a:r>
                <a:endParaRPr lang="zh-CN" altLang="en-US" sz="1050" b="1" dirty="0"/>
              </a:p>
            </p:txBody>
          </p:sp>
          <p:cxnSp>
            <p:nvCxnSpPr>
              <p:cNvPr id="66" name="直接连接符 65"/>
              <p:cNvCxnSpPr/>
              <p:nvPr/>
            </p:nvCxnSpPr>
            <p:spPr>
              <a:xfrm>
                <a:off x="7528153" y="827827"/>
                <a:ext cx="105100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45" name="Picture 21" descr="C:\Users\yunting\Desktop\图片6_副本.png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152" y="1959946"/>
                <a:ext cx="2627754" cy="4594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49" name="Picture 25" descr="C:\Users\yunting\Desktop\图片9_副本.png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8152" y="1462749"/>
                <a:ext cx="2627753" cy="4381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9" name="TextBox 58"/>
              <p:cNvSpPr txBox="1"/>
              <p:nvPr/>
            </p:nvSpPr>
            <p:spPr>
              <a:xfrm>
                <a:off x="7301547" y="542064"/>
                <a:ext cx="143470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 smtClean="0"/>
                  <a:t>Overexpressed-CRBP1</a:t>
                </a:r>
                <a:endParaRPr lang="zh-CN" altLang="en-US" sz="1050" b="1" dirty="0"/>
              </a:p>
            </p:txBody>
          </p:sp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55551" y="2473365"/>
                <a:ext cx="2625584" cy="4569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115111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81427</TotalTime>
  <Words>75</Words>
  <Application>Microsoft Office PowerPoint</Application>
  <PresentationFormat>全屏显示(4:3)</PresentationFormat>
  <Paragraphs>52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yunting</dc:creator>
  <cp:lastModifiedBy>YUNTING ZHOU</cp:lastModifiedBy>
  <cp:revision>586</cp:revision>
  <dcterms:created xsi:type="dcterms:W3CDTF">2018-09-22T01:35:56Z</dcterms:created>
  <dcterms:modified xsi:type="dcterms:W3CDTF">2020-01-15T00:37:57Z</dcterms:modified>
</cp:coreProperties>
</file>